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8"/>
  </p:notesMasterIdLst>
  <p:sldIdLst>
    <p:sldId id="496" r:id="rId2"/>
    <p:sldId id="784" r:id="rId3"/>
    <p:sldId id="782" r:id="rId4"/>
    <p:sldId id="484" r:id="rId5"/>
    <p:sldId id="810" r:id="rId6"/>
    <p:sldId id="753" r:id="rId7"/>
    <p:sldId id="816" r:id="rId8"/>
    <p:sldId id="809" r:id="rId9"/>
    <p:sldId id="806" r:id="rId10"/>
    <p:sldId id="807" r:id="rId11"/>
    <p:sldId id="813" r:id="rId12"/>
    <p:sldId id="815" r:id="rId13"/>
    <p:sldId id="808" r:id="rId14"/>
    <p:sldId id="805" r:id="rId15"/>
    <p:sldId id="762" r:id="rId16"/>
    <p:sldId id="7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oen" initials="J" lastIdx="1" clrIdx="0"/>
  <p:cmAuthor id="1" name="user" initials="u" lastIdx="2" clrIdx="1"/>
  <p:cmAuthor id="2" name="Mathijs Zwinkels" initials="MZ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F1829-7B75-49FE-8935-7019B2373A0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0D350F2-DD69-4E19-8B80-57DCB08D041A}">
      <dgm:prSet phldrT="[Tekst]"/>
      <dgm:spPr/>
      <dgm:t>
        <a:bodyPr/>
        <a:lstStyle/>
        <a:p>
          <a:r>
            <a:rPr lang="nl-NL" dirty="0"/>
            <a:t>Leraar</a:t>
          </a:r>
        </a:p>
      </dgm:t>
    </dgm:pt>
    <dgm:pt modelId="{3C52D0A1-7426-4C4B-9732-7EEFEA5AAA30}" type="parTrans" cxnId="{5C4F6299-4506-4AD0-91BF-0CFF79BA1117}">
      <dgm:prSet/>
      <dgm:spPr/>
      <dgm:t>
        <a:bodyPr/>
        <a:lstStyle/>
        <a:p>
          <a:endParaRPr lang="nl-NL"/>
        </a:p>
      </dgm:t>
    </dgm:pt>
    <dgm:pt modelId="{FF99AC36-8E3E-4A36-848A-73B5696A3A5D}" type="sibTrans" cxnId="{5C4F6299-4506-4AD0-91BF-0CFF79BA1117}">
      <dgm:prSet/>
      <dgm:spPr/>
      <dgm:t>
        <a:bodyPr/>
        <a:lstStyle/>
        <a:p>
          <a:endParaRPr lang="nl-NL"/>
        </a:p>
      </dgm:t>
    </dgm:pt>
    <dgm:pt modelId="{A369CD49-9287-45F0-A94B-52973CBD3B53}">
      <dgm:prSet phldrT="[Tekst]"/>
      <dgm:spPr/>
      <dgm:t>
        <a:bodyPr/>
        <a:lstStyle/>
        <a:p>
          <a:r>
            <a:rPr lang="nl-NL" dirty="0"/>
            <a:t>Metgezel</a:t>
          </a:r>
        </a:p>
      </dgm:t>
    </dgm:pt>
    <dgm:pt modelId="{1978B086-8E51-4EED-BEFB-C1EB36023E52}" type="parTrans" cxnId="{F690C7F3-3D61-4BCD-B258-CFB523546C4A}">
      <dgm:prSet/>
      <dgm:spPr/>
      <dgm:t>
        <a:bodyPr/>
        <a:lstStyle/>
        <a:p>
          <a:endParaRPr lang="nl-NL"/>
        </a:p>
      </dgm:t>
    </dgm:pt>
    <dgm:pt modelId="{5CF8EFC2-2300-418D-BD26-B4FD5DEE63FB}" type="sibTrans" cxnId="{F690C7F3-3D61-4BCD-B258-CFB523546C4A}">
      <dgm:prSet/>
      <dgm:spPr/>
      <dgm:t>
        <a:bodyPr/>
        <a:lstStyle/>
        <a:p>
          <a:endParaRPr lang="nl-NL"/>
        </a:p>
      </dgm:t>
    </dgm:pt>
    <dgm:pt modelId="{BBE291D4-CD4C-42F5-8652-0E987DD92D95}">
      <dgm:prSet phldrT="[Tekst]"/>
      <dgm:spPr/>
      <dgm:t>
        <a:bodyPr/>
        <a:lstStyle/>
        <a:p>
          <a:r>
            <a:rPr lang="nl-NL" dirty="0"/>
            <a:t>Coach</a:t>
          </a:r>
        </a:p>
      </dgm:t>
    </dgm:pt>
    <dgm:pt modelId="{A6413327-A108-4AA3-8ACE-A08AEBB9EE4E}" type="parTrans" cxnId="{7DA9FC1E-1485-41EB-9092-B19F17785880}">
      <dgm:prSet/>
      <dgm:spPr/>
      <dgm:t>
        <a:bodyPr/>
        <a:lstStyle/>
        <a:p>
          <a:endParaRPr lang="nl-NL"/>
        </a:p>
      </dgm:t>
    </dgm:pt>
    <dgm:pt modelId="{72E54D1C-4A52-4901-AD1D-259C7169F73A}" type="sibTrans" cxnId="{7DA9FC1E-1485-41EB-9092-B19F17785880}">
      <dgm:prSet/>
      <dgm:spPr/>
      <dgm:t>
        <a:bodyPr/>
        <a:lstStyle/>
        <a:p>
          <a:endParaRPr lang="nl-NL"/>
        </a:p>
      </dgm:t>
    </dgm:pt>
    <dgm:pt modelId="{43881CA1-A883-481F-B070-EE65B7667387}">
      <dgm:prSet/>
      <dgm:spPr/>
      <dgm:t>
        <a:bodyPr/>
        <a:lstStyle/>
        <a:p>
          <a:r>
            <a:rPr lang="nl-NL" dirty="0"/>
            <a:t>Fixer</a:t>
          </a:r>
        </a:p>
      </dgm:t>
    </dgm:pt>
    <dgm:pt modelId="{1EADBCBA-197D-46A7-93D9-CBF4F9BFD1F5}" type="parTrans" cxnId="{C898496E-2A6D-42BA-9DBD-DAF7C96C2D88}">
      <dgm:prSet/>
      <dgm:spPr/>
      <dgm:t>
        <a:bodyPr/>
        <a:lstStyle/>
        <a:p>
          <a:endParaRPr lang="nl-NL"/>
        </a:p>
      </dgm:t>
    </dgm:pt>
    <dgm:pt modelId="{B0830F72-54A2-4F77-96EB-FC49E584BCFA}" type="sibTrans" cxnId="{C898496E-2A6D-42BA-9DBD-DAF7C96C2D88}">
      <dgm:prSet/>
      <dgm:spPr/>
      <dgm:t>
        <a:bodyPr/>
        <a:lstStyle/>
        <a:p>
          <a:endParaRPr lang="nl-NL"/>
        </a:p>
      </dgm:t>
    </dgm:pt>
    <dgm:pt modelId="{5C82D91B-D60B-4B70-A193-61C537B0C7BF}" type="pres">
      <dgm:prSet presAssocID="{1AFF1829-7B75-49FE-8935-7019B2373A02}" presName="compositeShape" presStyleCnt="0">
        <dgm:presLayoutVars>
          <dgm:chMax val="7"/>
          <dgm:dir/>
          <dgm:resizeHandles val="exact"/>
        </dgm:presLayoutVars>
      </dgm:prSet>
      <dgm:spPr/>
    </dgm:pt>
    <dgm:pt modelId="{A5435854-E19B-4592-9CF5-6BCFA7C685BA}" type="pres">
      <dgm:prSet presAssocID="{A0D350F2-DD69-4E19-8B80-57DCB08D041A}" presName="circ1" presStyleLbl="vennNode1" presStyleIdx="0" presStyleCnt="4"/>
      <dgm:spPr/>
    </dgm:pt>
    <dgm:pt modelId="{80919D0D-F371-4369-8319-CD2A71420AFE}" type="pres">
      <dgm:prSet presAssocID="{A0D350F2-DD69-4E19-8B80-57DCB08D04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AC363C-04DA-4CD0-9456-74E78B8E0B0D}" type="pres">
      <dgm:prSet presAssocID="{A369CD49-9287-45F0-A94B-52973CBD3B53}" presName="circ2" presStyleLbl="vennNode1" presStyleIdx="1" presStyleCnt="4"/>
      <dgm:spPr/>
    </dgm:pt>
    <dgm:pt modelId="{EB741C35-B14D-4969-ABA6-C42E2DB084A1}" type="pres">
      <dgm:prSet presAssocID="{A369CD49-9287-45F0-A94B-52973CBD3B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03FF58-9240-47BD-B655-FC25BB430A4E}" type="pres">
      <dgm:prSet presAssocID="{BBE291D4-CD4C-42F5-8652-0E987DD92D95}" presName="circ3" presStyleLbl="vennNode1" presStyleIdx="2" presStyleCnt="4"/>
      <dgm:spPr/>
    </dgm:pt>
    <dgm:pt modelId="{3C69D274-AE80-45DF-B5AD-4363257F8677}" type="pres">
      <dgm:prSet presAssocID="{BBE291D4-CD4C-42F5-8652-0E987DD92D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F180D1-8D4B-4741-B642-53ED1307A4B9}" type="pres">
      <dgm:prSet presAssocID="{43881CA1-A883-481F-B070-EE65B7667387}" presName="circ4" presStyleLbl="vennNode1" presStyleIdx="3" presStyleCnt="4"/>
      <dgm:spPr/>
    </dgm:pt>
    <dgm:pt modelId="{3732D434-C7E3-4F55-A6FE-529D71F423BF}" type="pres">
      <dgm:prSet presAssocID="{43881CA1-A883-481F-B070-EE65B766738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CDA3811-991D-4D2C-8BA3-EF104BDB0D4B}" type="presOf" srcId="{43881CA1-A883-481F-B070-EE65B7667387}" destId="{3732D434-C7E3-4F55-A6FE-529D71F423BF}" srcOrd="1" destOrd="0" presId="urn:microsoft.com/office/officeart/2005/8/layout/venn1"/>
    <dgm:cxn modelId="{EFE10912-D4BF-4883-B3DE-C2B0B778E02E}" type="presOf" srcId="{BBE291D4-CD4C-42F5-8652-0E987DD92D95}" destId="{3C69D274-AE80-45DF-B5AD-4363257F8677}" srcOrd="1" destOrd="0" presId="urn:microsoft.com/office/officeart/2005/8/layout/venn1"/>
    <dgm:cxn modelId="{7DA9FC1E-1485-41EB-9092-B19F17785880}" srcId="{1AFF1829-7B75-49FE-8935-7019B2373A02}" destId="{BBE291D4-CD4C-42F5-8652-0E987DD92D95}" srcOrd="2" destOrd="0" parTransId="{A6413327-A108-4AA3-8ACE-A08AEBB9EE4E}" sibTransId="{72E54D1C-4A52-4901-AD1D-259C7169F73A}"/>
    <dgm:cxn modelId="{CF84003C-808B-41A2-850F-424E32A28506}" type="presOf" srcId="{A369CD49-9287-45F0-A94B-52973CBD3B53}" destId="{2BAC363C-04DA-4CD0-9456-74E78B8E0B0D}" srcOrd="0" destOrd="0" presId="urn:microsoft.com/office/officeart/2005/8/layout/venn1"/>
    <dgm:cxn modelId="{79EDF745-6CC8-4BC1-97C2-D212859F8462}" type="presOf" srcId="{A369CD49-9287-45F0-A94B-52973CBD3B53}" destId="{EB741C35-B14D-4969-ABA6-C42E2DB084A1}" srcOrd="1" destOrd="0" presId="urn:microsoft.com/office/officeart/2005/8/layout/venn1"/>
    <dgm:cxn modelId="{DD627263-04DD-48B0-961F-0F9F5EEF6800}" type="presOf" srcId="{A0D350F2-DD69-4E19-8B80-57DCB08D041A}" destId="{80919D0D-F371-4369-8319-CD2A71420AFE}" srcOrd="1" destOrd="0" presId="urn:microsoft.com/office/officeart/2005/8/layout/venn1"/>
    <dgm:cxn modelId="{87BCB663-1741-4920-807C-CF3BCE3DAF6D}" type="presOf" srcId="{1AFF1829-7B75-49FE-8935-7019B2373A02}" destId="{5C82D91B-D60B-4B70-A193-61C537B0C7BF}" srcOrd="0" destOrd="0" presId="urn:microsoft.com/office/officeart/2005/8/layout/venn1"/>
    <dgm:cxn modelId="{C898496E-2A6D-42BA-9DBD-DAF7C96C2D88}" srcId="{1AFF1829-7B75-49FE-8935-7019B2373A02}" destId="{43881CA1-A883-481F-B070-EE65B7667387}" srcOrd="3" destOrd="0" parTransId="{1EADBCBA-197D-46A7-93D9-CBF4F9BFD1F5}" sibTransId="{B0830F72-54A2-4F77-96EB-FC49E584BCFA}"/>
    <dgm:cxn modelId="{EFD6E66E-9932-45C9-85E6-DAFE66A53AB2}" type="presOf" srcId="{43881CA1-A883-481F-B070-EE65B7667387}" destId="{83F180D1-8D4B-4741-B642-53ED1307A4B9}" srcOrd="0" destOrd="0" presId="urn:microsoft.com/office/officeart/2005/8/layout/venn1"/>
    <dgm:cxn modelId="{4B7C898A-B329-4741-A1C0-E68AFD0FA749}" type="presOf" srcId="{A0D350F2-DD69-4E19-8B80-57DCB08D041A}" destId="{A5435854-E19B-4592-9CF5-6BCFA7C685BA}" srcOrd="0" destOrd="0" presId="urn:microsoft.com/office/officeart/2005/8/layout/venn1"/>
    <dgm:cxn modelId="{5C4F6299-4506-4AD0-91BF-0CFF79BA1117}" srcId="{1AFF1829-7B75-49FE-8935-7019B2373A02}" destId="{A0D350F2-DD69-4E19-8B80-57DCB08D041A}" srcOrd="0" destOrd="0" parTransId="{3C52D0A1-7426-4C4B-9732-7EEFEA5AAA30}" sibTransId="{FF99AC36-8E3E-4A36-848A-73B5696A3A5D}"/>
    <dgm:cxn modelId="{04F9D7C3-53DF-45AE-99A4-D1E415E4C428}" type="presOf" srcId="{BBE291D4-CD4C-42F5-8652-0E987DD92D95}" destId="{DC03FF58-9240-47BD-B655-FC25BB430A4E}" srcOrd="0" destOrd="0" presId="urn:microsoft.com/office/officeart/2005/8/layout/venn1"/>
    <dgm:cxn modelId="{F690C7F3-3D61-4BCD-B258-CFB523546C4A}" srcId="{1AFF1829-7B75-49FE-8935-7019B2373A02}" destId="{A369CD49-9287-45F0-A94B-52973CBD3B53}" srcOrd="1" destOrd="0" parTransId="{1978B086-8E51-4EED-BEFB-C1EB36023E52}" sibTransId="{5CF8EFC2-2300-418D-BD26-B4FD5DEE63FB}"/>
    <dgm:cxn modelId="{0E7BDC85-F073-4DF9-83F3-6FCEB207F0E2}" type="presParOf" srcId="{5C82D91B-D60B-4B70-A193-61C537B0C7BF}" destId="{A5435854-E19B-4592-9CF5-6BCFA7C685BA}" srcOrd="0" destOrd="0" presId="urn:microsoft.com/office/officeart/2005/8/layout/venn1"/>
    <dgm:cxn modelId="{33667E63-1623-4BEB-A266-5063109ECDDB}" type="presParOf" srcId="{5C82D91B-D60B-4B70-A193-61C537B0C7BF}" destId="{80919D0D-F371-4369-8319-CD2A71420AFE}" srcOrd="1" destOrd="0" presId="urn:microsoft.com/office/officeart/2005/8/layout/venn1"/>
    <dgm:cxn modelId="{D540955E-D2CA-4ADE-BF15-23997C79CDD4}" type="presParOf" srcId="{5C82D91B-D60B-4B70-A193-61C537B0C7BF}" destId="{2BAC363C-04DA-4CD0-9456-74E78B8E0B0D}" srcOrd="2" destOrd="0" presId="urn:microsoft.com/office/officeart/2005/8/layout/venn1"/>
    <dgm:cxn modelId="{0AF0EB0E-1908-4D30-88D9-A6E6F7F08262}" type="presParOf" srcId="{5C82D91B-D60B-4B70-A193-61C537B0C7BF}" destId="{EB741C35-B14D-4969-ABA6-C42E2DB084A1}" srcOrd="3" destOrd="0" presId="urn:microsoft.com/office/officeart/2005/8/layout/venn1"/>
    <dgm:cxn modelId="{26507F72-799D-4FAE-BCCE-4BAFA694DA0F}" type="presParOf" srcId="{5C82D91B-D60B-4B70-A193-61C537B0C7BF}" destId="{DC03FF58-9240-47BD-B655-FC25BB430A4E}" srcOrd="4" destOrd="0" presId="urn:microsoft.com/office/officeart/2005/8/layout/venn1"/>
    <dgm:cxn modelId="{9E38BD6C-C799-4E63-A6A2-541E41503576}" type="presParOf" srcId="{5C82D91B-D60B-4B70-A193-61C537B0C7BF}" destId="{3C69D274-AE80-45DF-B5AD-4363257F8677}" srcOrd="5" destOrd="0" presId="urn:microsoft.com/office/officeart/2005/8/layout/venn1"/>
    <dgm:cxn modelId="{7A0F5CD0-085C-4845-8126-D67ED3446E58}" type="presParOf" srcId="{5C82D91B-D60B-4B70-A193-61C537B0C7BF}" destId="{83F180D1-8D4B-4741-B642-53ED1307A4B9}" srcOrd="6" destOrd="0" presId="urn:microsoft.com/office/officeart/2005/8/layout/venn1"/>
    <dgm:cxn modelId="{847B7A40-E1D9-46C1-A73D-CAA6AD3DA412}" type="presParOf" srcId="{5C82D91B-D60B-4B70-A193-61C537B0C7BF}" destId="{3732D434-C7E3-4F55-A6FE-529D71F423BF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35854-E19B-4592-9CF5-6BCFA7C685BA}">
      <dsp:nvSpPr>
        <dsp:cNvPr id="0" name=""/>
        <dsp:cNvSpPr/>
      </dsp:nvSpPr>
      <dsp:spPr>
        <a:xfrm>
          <a:off x="2655146" y="54186"/>
          <a:ext cx="2817706" cy="2817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Leraar</a:t>
          </a:r>
        </a:p>
      </dsp:txBody>
      <dsp:txXfrm>
        <a:off x="2980266" y="433493"/>
        <a:ext cx="2167466" cy="894080"/>
      </dsp:txXfrm>
    </dsp:sp>
    <dsp:sp modelId="{2BAC363C-04DA-4CD0-9456-74E78B8E0B0D}">
      <dsp:nvSpPr>
        <dsp:cNvPr id="0" name=""/>
        <dsp:cNvSpPr/>
      </dsp:nvSpPr>
      <dsp:spPr>
        <a:xfrm>
          <a:off x="3901439" y="1300480"/>
          <a:ext cx="2817706" cy="2817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Metgezel</a:t>
          </a:r>
        </a:p>
      </dsp:txBody>
      <dsp:txXfrm>
        <a:off x="5418666" y="1625600"/>
        <a:ext cx="1083733" cy="2167466"/>
      </dsp:txXfrm>
    </dsp:sp>
    <dsp:sp modelId="{DC03FF58-9240-47BD-B655-FC25BB430A4E}">
      <dsp:nvSpPr>
        <dsp:cNvPr id="0" name=""/>
        <dsp:cNvSpPr/>
      </dsp:nvSpPr>
      <dsp:spPr>
        <a:xfrm>
          <a:off x="2655146" y="2546773"/>
          <a:ext cx="2817706" cy="2817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Coach</a:t>
          </a:r>
        </a:p>
      </dsp:txBody>
      <dsp:txXfrm>
        <a:off x="2980266" y="4091093"/>
        <a:ext cx="2167466" cy="894080"/>
      </dsp:txXfrm>
    </dsp:sp>
    <dsp:sp modelId="{83F180D1-8D4B-4741-B642-53ED1307A4B9}">
      <dsp:nvSpPr>
        <dsp:cNvPr id="0" name=""/>
        <dsp:cNvSpPr/>
      </dsp:nvSpPr>
      <dsp:spPr>
        <a:xfrm>
          <a:off x="1408853" y="1300480"/>
          <a:ext cx="2817706" cy="2817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Fixer</a:t>
          </a:r>
        </a:p>
      </dsp:txBody>
      <dsp:txXfrm>
        <a:off x="1625599" y="1625600"/>
        <a:ext cx="1083733" cy="2167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04806-0BA5-4872-9702-FC28BD9682C3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DA2-7E11-4593-A23B-C6A89CD8E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31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2538-47D6-4300-A647-E84504AA6103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58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27467622-884C-464C-831D-21E4E36D13D2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1" name="Rechthoek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0801-24D9-4CB3-8A80-561D71096AD8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B396-4266-4ADA-9526-341B4F2CFD80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0047-8DDA-4530-BF11-862A67D2919C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C3AE378D-0CBF-455E-A29A-D2C821D40284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5BB9-9B8B-48E0-A91F-8B6A4EA54AE5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029-E34A-4BA2-A14D-C3578E03B1E6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F0D-BBEC-44A2-B3EE-2CB220CD595C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27-001C-4921-BD64-95F1BF3EDB9E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D6B7-BA5C-43FF-9596-67A0DF817ED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9CDD-C93E-4723-B432-86AE6396466A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A1E9A-DF25-4E73-B2D6-0867650E78CB}" type="datetime1">
              <a:rPr lang="en-US" smtClean="0"/>
              <a:t>11/27/23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logo joz rotterd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logo joz rotterd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Afbeeldingsresultaat voor logo joz rotterd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47C903F8-7089-40DA-BDE7-2B14DDDF98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2696" y="2130641"/>
            <a:ext cx="5298204" cy="290730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37ACE80-B756-A167-7A3A-5BCDF75E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6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7E4530-789D-ABF1-F488-5263E339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6C026F-800E-11B2-BE73-2BF49E12EC9A}"/>
              </a:ext>
            </a:extLst>
          </p:cNvPr>
          <p:cNvSpPr txBox="1"/>
          <p:nvPr/>
        </p:nvSpPr>
        <p:spPr>
          <a:xfrm>
            <a:off x="1478266" y="470207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Hypothesen ‘schade' Straatcultuur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682ADA1-AD85-E79F-52D7-D50030440D5A}"/>
              </a:ext>
            </a:extLst>
          </p:cNvPr>
          <p:cNvSpPr txBox="1"/>
          <p:nvPr/>
        </p:nvSpPr>
        <p:spPr>
          <a:xfrm>
            <a:off x="1246258" y="1551755"/>
            <a:ext cx="38871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nl-NL" dirty="0"/>
              <a:t>Emotioneel instabiel.</a:t>
            </a:r>
          </a:p>
          <a:p>
            <a:endParaRPr lang="nl-NL" dirty="0"/>
          </a:p>
          <a:p>
            <a:pPr marL="285750" indent="-285750">
              <a:buFont typeface="Wingdings" pitchFamily="2" charset="2"/>
              <a:buChar char="§"/>
            </a:pPr>
            <a:r>
              <a:rPr lang="nl-NL" dirty="0"/>
              <a:t>Gebrekkig reflectievermogen.</a:t>
            </a:r>
          </a:p>
          <a:p>
            <a:pPr marL="285750" indent="-285750">
              <a:buFont typeface="Wingdings" pitchFamily="2" charset="2"/>
              <a:buChar char="§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Ongezond wantrouwen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Weinig zelfvertrouwen/negatief zelfbeeld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Hechtingsproblemen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Kuddegedrag/afhankelijkheid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Verstoorde relatie</a:t>
            </a:r>
          </a:p>
          <a:p>
            <a:pPr marL="285750" indent="-285750">
              <a:buFont typeface="Wingdings" pitchFamily="2" charset="2"/>
              <a:buChar char="§"/>
            </a:pPr>
            <a:endParaRPr lang="nl-NL" dirty="0"/>
          </a:p>
          <a:p>
            <a:pPr marL="285750" indent="-285750">
              <a:buFont typeface="Wingdings" pitchFamily="2" charset="2"/>
              <a:buChar char="§"/>
            </a:pPr>
            <a:r>
              <a:rPr lang="nl-NL" dirty="0"/>
              <a:t>Onvoldoende zelfbeheersing</a:t>
            </a:r>
          </a:p>
          <a:p>
            <a:pPr marL="285750" indent="-285750">
              <a:buFont typeface="Wingdings" pitchFamily="2" charset="2"/>
              <a:buChar char="§"/>
            </a:pPr>
            <a:endParaRPr lang="nl-NL" dirty="0"/>
          </a:p>
          <a:p>
            <a:pPr marL="285750" indent="-285750"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0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E6C026F-800E-11B2-BE73-2BF49E12EC9A}"/>
              </a:ext>
            </a:extLst>
          </p:cNvPr>
          <p:cNvSpPr txBox="1"/>
          <p:nvPr/>
        </p:nvSpPr>
        <p:spPr>
          <a:xfrm>
            <a:off x="1478266" y="470207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Tactiek/benadering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8C5DE3-3A74-E07B-E81D-817CA1346908}"/>
              </a:ext>
            </a:extLst>
          </p:cNvPr>
          <p:cNvSpPr txBox="1"/>
          <p:nvPr/>
        </p:nvSpPr>
        <p:spPr>
          <a:xfrm>
            <a:off x="501569" y="1905638"/>
            <a:ext cx="11690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Interesse in persoon, en gedrag (echtheid).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Kwetsbaarheid (zelfkritisch) en Kracht.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Gelijkwaardig (niet gelijk)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Spelregels (verwachtingsmanagement)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 err="1"/>
              <a:t>Outreachend</a:t>
            </a:r>
            <a:r>
              <a:rPr lang="nl-NL" dirty="0"/>
              <a:t>: eropaf!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Scannen: - pijn en kwetsbaarheid – en – talenten en ambities/overtuigingen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Rekening met gevoeligheden (gezichtsverlies)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18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E6C026F-800E-11B2-BE73-2BF49E12EC9A}"/>
              </a:ext>
            </a:extLst>
          </p:cNvPr>
          <p:cNvSpPr txBox="1"/>
          <p:nvPr/>
        </p:nvSpPr>
        <p:spPr>
          <a:xfrm>
            <a:off x="1478266" y="470207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Tactiek/benadering/houding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8C5DE3-3A74-E07B-E81D-817CA1346908}"/>
              </a:ext>
            </a:extLst>
          </p:cNvPr>
          <p:cNvSpPr txBox="1"/>
          <p:nvPr/>
        </p:nvSpPr>
        <p:spPr>
          <a:xfrm>
            <a:off x="501570" y="1990845"/>
            <a:ext cx="58462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Vertrouwen opbouwen (middel): zichtbaar, beschermen, daadkracht, transparant. 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Ontlasten (scherpe keuzes)</a:t>
            </a:r>
          </a:p>
          <a:p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Het Verhaal: toekomstperspectief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Geven om te Krijgen (</a:t>
            </a:r>
            <a:r>
              <a:rPr lang="nl-NL" dirty="0" err="1"/>
              <a:t>onderhandelenSociale</a:t>
            </a:r>
            <a:r>
              <a:rPr lang="nl-NL" dirty="0"/>
              <a:t> omgeving betrekken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Uit comfortzone halen : (sociaal) vangnet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r>
              <a:rPr lang="nl-NL" dirty="0"/>
              <a:t>Onder stroom zetten om te activeren (onaantastbaar).</a:t>
            </a:r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  <a:p>
            <a:pPr marL="285750" indent="-285750">
              <a:buFont typeface="Wingdings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04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3878D3-F439-D29D-BC09-17F1668E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5BE89C6-026C-29E8-2500-BF9623FD9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44134"/>
              </p:ext>
            </p:extLst>
          </p:nvPr>
        </p:nvGraphicFramePr>
        <p:xfrm>
          <a:off x="833298" y="1587767"/>
          <a:ext cx="4064000" cy="42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40919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Dont’s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80910"/>
                  </a:ext>
                </a:extLst>
              </a:tr>
              <a:tr h="506800">
                <a:tc>
                  <a:txBody>
                    <a:bodyPr/>
                    <a:lstStyle/>
                    <a:p>
                      <a:r>
                        <a:rPr lang="nl-NL" dirty="0"/>
                        <a:t>Afschrikken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2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Accent op wat NIET 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3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Niet vereenvoudigen: uitleggen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27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Sociaal wenselijk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7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Feminiene </a:t>
                      </a:r>
                      <a:r>
                        <a:rPr lang="nl-NL" dirty="0"/>
                        <a:t>inslag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03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Machtsverhouding gebruiken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2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Onder- en Overvragen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47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‘Aardig zijn’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06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2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490098"/>
                  </a:ext>
                </a:extLst>
              </a:tr>
            </a:tbl>
          </a:graphicData>
        </a:graphic>
      </p:graphicFrame>
      <p:pic>
        <p:nvPicPr>
          <p:cNvPr id="5122" name="Picture 2" descr="Niet Doen Tweets (@niet_doen) / X">
            <a:extLst>
              <a:ext uri="{FF2B5EF4-FFF2-40B4-BE49-F238E27FC236}">
                <a16:creationId xmlns:a16="http://schemas.microsoft.com/office/drawing/2014/main" id="{D0500473-1778-09CE-A5AC-9EF4A0EE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96" y="22666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98F34D-1A15-57B8-5F1D-FF069094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11476D2-FBE4-0C58-1EE2-1F098EF2346D}"/>
              </a:ext>
            </a:extLst>
          </p:cNvPr>
          <p:cNvSpPr txBox="1"/>
          <p:nvPr/>
        </p:nvSpPr>
        <p:spPr>
          <a:xfrm>
            <a:off x="1478266" y="444053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Wat typeert de mentor die doordringt tot de doelgroep? </a:t>
            </a:r>
          </a:p>
        </p:txBody>
      </p:sp>
      <p:pic>
        <p:nvPicPr>
          <p:cNvPr id="7" name="Picture 2" descr="Kangaroo is Sad to See the Child Dead Talk Cock Sing Song">
            <a:extLst>
              <a:ext uri="{FF2B5EF4-FFF2-40B4-BE49-F238E27FC236}">
                <a16:creationId xmlns:a16="http://schemas.microsoft.com/office/drawing/2014/main" id="{F07F1AD4-E4CF-62B8-0C34-45116F08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89710"/>
            <a:ext cx="4395470" cy="45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3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331C7F-E4E4-479D-9422-BC6ED48099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450AAF-75CF-9C12-34B4-BB0B484BA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238111"/>
              </p:ext>
            </p:extLst>
          </p:nvPr>
        </p:nvGraphicFramePr>
        <p:xfrm>
          <a:off x="-270240" y="1219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A85AF819-1DD7-C82E-B775-5E34F1F04209}"/>
              </a:ext>
            </a:extLst>
          </p:cNvPr>
          <p:cNvSpPr txBox="1"/>
          <p:nvPr/>
        </p:nvSpPr>
        <p:spPr>
          <a:xfrm>
            <a:off x="1478266" y="353957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WIE werkt? </a:t>
            </a:r>
          </a:p>
        </p:txBody>
      </p:sp>
      <p:pic>
        <p:nvPicPr>
          <p:cNvPr id="1026" name="Picture 2" descr="Amsterdamse topvechter Hesdy Gerges bekent alsnog: 'Ik ...">
            <a:extLst>
              <a:ext uri="{FF2B5EF4-FFF2-40B4-BE49-F238E27FC236}">
                <a16:creationId xmlns:a16="http://schemas.microsoft.com/office/drawing/2014/main" id="{7F3A27A3-177D-4F4E-8DBE-4C7DEE17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46" y="2403676"/>
            <a:ext cx="4850439" cy="32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0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049CCAB-9729-EFB9-BD48-96174AFA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988" y="3333509"/>
            <a:ext cx="5812607" cy="613458"/>
          </a:xfrm>
        </p:spPr>
        <p:txBody>
          <a:bodyPr>
            <a:noAutofit/>
          </a:bodyPr>
          <a:lstStyle/>
          <a:p>
            <a:r>
              <a:rPr lang="nl-NL" sz="2400" b="1" dirty="0" err="1">
                <a:solidFill>
                  <a:schemeClr val="tx1"/>
                </a:solidFill>
              </a:rPr>
              <a:t>www.universiteitvandestraat.nl</a:t>
            </a:r>
            <a:endParaRPr lang="nl-NL" sz="2400" b="1" dirty="0">
              <a:solidFill>
                <a:schemeClr val="tx1"/>
              </a:solidFill>
            </a:endParaRP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6621FE86-E3E4-1369-8023-F7E951A7AE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3576" y="960437"/>
            <a:ext cx="3479876" cy="493712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E0BC88-21EC-C309-13F5-B0D87ECC874B}"/>
              </a:ext>
            </a:extLst>
          </p:cNvPr>
          <p:cNvSpPr txBox="1">
            <a:spLocks/>
          </p:cNvSpPr>
          <p:nvPr/>
        </p:nvSpPr>
        <p:spPr>
          <a:xfrm>
            <a:off x="4982994" y="2297429"/>
            <a:ext cx="6475113" cy="66138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nl-NL" sz="2400" b="1" dirty="0">
                <a:solidFill>
                  <a:srgbClr val="FF0000"/>
                </a:solidFill>
              </a:rPr>
              <a:t>Bedankt voor jullie tijd!</a:t>
            </a:r>
          </a:p>
        </p:txBody>
      </p:sp>
    </p:spTree>
    <p:extLst>
      <p:ext uri="{BB962C8B-B14F-4D97-AF65-F5344CB8AC3E}">
        <p14:creationId xmlns:p14="http://schemas.microsoft.com/office/powerpoint/2010/main" val="37509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D0BF71F-ED76-D71D-ABB9-01C4428B8D19}"/>
              </a:ext>
            </a:extLst>
          </p:cNvPr>
          <p:cNvSpPr txBox="1"/>
          <p:nvPr/>
        </p:nvSpPr>
        <p:spPr>
          <a:xfrm>
            <a:off x="2630960" y="1642793"/>
            <a:ext cx="636835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Wat kenmerkt een </a:t>
            </a:r>
            <a:r>
              <a:rPr lang="nl-NL" sz="2400" b="1" u="sng" dirty="0">
                <a:solidFill>
                  <a:schemeClr val="tx1"/>
                </a:solidFill>
              </a:rPr>
              <a:t>rauwe</a:t>
            </a:r>
            <a:r>
              <a:rPr lang="nl-NL" sz="2400" b="1" dirty="0">
                <a:solidFill>
                  <a:schemeClr val="tx1"/>
                </a:solidFill>
              </a:rPr>
              <a:t> straatcultuur?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5A73E9-786A-EBD2-52C8-21E4AFFA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5B65C3-21A5-1332-0DEA-C7CB20C3B8CD}"/>
              </a:ext>
            </a:extLst>
          </p:cNvPr>
          <p:cNvSpPr txBox="1"/>
          <p:nvPr/>
        </p:nvSpPr>
        <p:spPr>
          <a:xfrm>
            <a:off x="2162186" y="2549847"/>
            <a:ext cx="730590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Wie voelt zich verbonden met een straatcultuur?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0F1C87-C84F-9CEA-12D5-E8EFD5C52571}"/>
              </a:ext>
            </a:extLst>
          </p:cNvPr>
          <p:cNvSpPr txBox="1"/>
          <p:nvPr/>
        </p:nvSpPr>
        <p:spPr>
          <a:xfrm>
            <a:off x="-486137" y="3474273"/>
            <a:ext cx="1360025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Wat voor invloed heeft een straatcultuur op (persoonlijke)ontwikkeling van jongeren?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53C2CC-5D37-AF0C-07B5-EA644713E503}"/>
              </a:ext>
            </a:extLst>
          </p:cNvPr>
          <p:cNvSpPr txBox="1"/>
          <p:nvPr/>
        </p:nvSpPr>
        <p:spPr>
          <a:xfrm>
            <a:off x="1351956" y="400733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Inhoud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CF34F6-5619-A0C1-2CC6-81F1A00CEC17}"/>
              </a:ext>
            </a:extLst>
          </p:cNvPr>
          <p:cNvSpPr txBox="1"/>
          <p:nvPr/>
        </p:nvSpPr>
        <p:spPr>
          <a:xfrm>
            <a:off x="2347381" y="4398699"/>
            <a:ext cx="6935516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Welke (professionele) ondersteuning hebben jongeren nodig die opgroeien in een </a:t>
            </a:r>
            <a:r>
              <a:rPr lang="nl-NL" sz="2400" b="1" u="sng" dirty="0">
                <a:solidFill>
                  <a:schemeClr val="tx1"/>
                </a:solidFill>
              </a:rPr>
              <a:t>rauwe</a:t>
            </a:r>
            <a:r>
              <a:rPr lang="nl-NL" sz="2400" b="1" dirty="0">
                <a:solidFill>
                  <a:schemeClr val="tx1"/>
                </a:solidFill>
              </a:rPr>
              <a:t> straatcultuur?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A5787F-47FD-2078-0911-8DC025C1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CE840B4-E4E1-9B7C-48F1-B90658DDC608}"/>
              </a:ext>
            </a:extLst>
          </p:cNvPr>
          <p:cNvSpPr txBox="1"/>
          <p:nvPr/>
        </p:nvSpPr>
        <p:spPr>
          <a:xfrm>
            <a:off x="0" y="1539647"/>
            <a:ext cx="96532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/>
              <a:t>‘Als je niet aan tafel zit sta je op de menukaart’ | WANTROUWEN</a:t>
            </a:r>
            <a:br>
              <a:rPr lang="nl-NL" dirty="0"/>
            </a:b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/>
              <a:t>Je bent met ons of tegen ons’ | LOKALITEIT</a:t>
            </a:r>
            <a:br>
              <a:rPr lang="nl-NL" dirty="0"/>
            </a:b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/>
              <a:t>Vrouwen willen liefde, mannen willen respect’ | MASCULIEN</a:t>
            </a:r>
            <a:br>
              <a:rPr lang="nl-NL" dirty="0"/>
            </a:b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/>
              <a:t>Eten of gegeten worden’ | RECHT VAN DE STERSKTE</a:t>
            </a:r>
            <a:br>
              <a:rPr lang="nl-NL" dirty="0"/>
            </a:b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/>
              <a:t>Lichaamstaal liegt niet’ | STREETWISE</a:t>
            </a:r>
            <a:br>
              <a:rPr lang="nl-NL" dirty="0"/>
            </a:b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>
                <a:ea typeface="Times New Roman" panose="02020603050405020304" pitchFamily="18" charset="0"/>
              </a:rPr>
              <a:t>M</a:t>
            </a:r>
            <a:r>
              <a:rPr lang="nl-NL" sz="1800" dirty="0">
                <a:effectLst/>
                <a:ea typeface="Times New Roman" panose="02020603050405020304" pitchFamily="18" charset="0"/>
              </a:rPr>
              <a:t>ooie woorden zijn niet waar en ware woorden zijn niet mooi</a:t>
            </a:r>
            <a:r>
              <a:rPr lang="nl-NL" dirty="0">
                <a:effectLst/>
              </a:rPr>
              <a:t> </a:t>
            </a:r>
            <a:r>
              <a:rPr lang="nl-NL" dirty="0"/>
              <a:t> | ECHTHEID</a:t>
            </a:r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>
                <a:effectLst/>
              </a:rPr>
              <a:t>Je kan</a:t>
            </a:r>
            <a:r>
              <a:rPr lang="nl-NL" dirty="0"/>
              <a:t> de strijd winnen, maar de oorlog niet</a:t>
            </a:r>
            <a:r>
              <a:rPr lang="nl-NL" dirty="0">
                <a:effectLst/>
              </a:rPr>
              <a:t> </a:t>
            </a:r>
            <a:r>
              <a:rPr lang="nl-NL" dirty="0"/>
              <a:t> | EER</a:t>
            </a:r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r>
              <a:rPr lang="nl-NL" dirty="0"/>
              <a:t>Zingen doe je niet bij justitie | LOYALITEIT</a:t>
            </a:r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SzPct val="122000"/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SzPct val="122000"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96E737-C027-9F43-BBD7-84C20EDEE9B5}"/>
              </a:ext>
            </a:extLst>
          </p:cNvPr>
          <p:cNvSpPr txBox="1"/>
          <p:nvPr/>
        </p:nvSpPr>
        <p:spPr>
          <a:xfrm>
            <a:off x="1478265" y="367904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Proeflokaal: recht van de sterkste (straatwaarheid)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7DB319-F3BF-B6C1-887E-D9220DD377E8}"/>
              </a:ext>
            </a:extLst>
          </p:cNvPr>
          <p:cNvSpPr txBox="1"/>
          <p:nvPr/>
        </p:nvSpPr>
        <p:spPr>
          <a:xfrm>
            <a:off x="7399945" y="1393453"/>
            <a:ext cx="4506681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nl-NL" sz="3200" b="1" dirty="0"/>
            </a:br>
            <a:r>
              <a:rPr lang="nl-NL" sz="3200" b="1" dirty="0"/>
              <a:t>‘Je bent zoveel waard als je hebt, kunt tonen, en behouden’</a:t>
            </a:r>
            <a:br>
              <a:rPr lang="nl-NL" sz="3200" b="1" dirty="0"/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7078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034367" y="256142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6" name="Gelijkbenige driehoek 3">
            <a:extLst>
              <a:ext uri="{FF2B5EF4-FFF2-40B4-BE49-F238E27FC236}">
                <a16:creationId xmlns:a16="http://schemas.microsoft.com/office/drawing/2014/main" id="{98C60076-CA22-25F8-EC9D-22C6290F896A}"/>
              </a:ext>
            </a:extLst>
          </p:cNvPr>
          <p:cNvSpPr/>
          <p:nvPr/>
        </p:nvSpPr>
        <p:spPr>
          <a:xfrm>
            <a:off x="2933698" y="1674390"/>
            <a:ext cx="6324600" cy="31242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4">
            <a:extLst>
              <a:ext uri="{FF2B5EF4-FFF2-40B4-BE49-F238E27FC236}">
                <a16:creationId xmlns:a16="http://schemas.microsoft.com/office/drawing/2014/main" id="{D113D5DF-26F4-302D-4B70-C15D1B5D8A7F}"/>
              </a:ext>
            </a:extLst>
          </p:cNvPr>
          <p:cNvSpPr/>
          <p:nvPr/>
        </p:nvSpPr>
        <p:spPr>
          <a:xfrm>
            <a:off x="3600450" y="1988715"/>
            <a:ext cx="4991100" cy="249555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5">
            <a:extLst>
              <a:ext uri="{FF2B5EF4-FFF2-40B4-BE49-F238E27FC236}">
                <a16:creationId xmlns:a16="http://schemas.microsoft.com/office/drawing/2014/main" id="{E6E4ECAA-E383-512F-3DE7-22C6A94B37BE}"/>
              </a:ext>
            </a:extLst>
          </p:cNvPr>
          <p:cNvSpPr/>
          <p:nvPr/>
        </p:nvSpPr>
        <p:spPr>
          <a:xfrm>
            <a:off x="4533699" y="2474490"/>
            <a:ext cx="3182811" cy="170616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6">
            <a:extLst>
              <a:ext uri="{FF2B5EF4-FFF2-40B4-BE49-F238E27FC236}">
                <a16:creationId xmlns:a16="http://schemas.microsoft.com/office/drawing/2014/main" id="{C130E95A-A871-DF43-FCC4-B2986B9F5F7C}"/>
              </a:ext>
            </a:extLst>
          </p:cNvPr>
          <p:cNvSpPr/>
          <p:nvPr/>
        </p:nvSpPr>
        <p:spPr>
          <a:xfrm>
            <a:off x="5451465" y="2920679"/>
            <a:ext cx="1289070" cy="9158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Gelijkbenige driehoek 7">
            <a:extLst>
              <a:ext uri="{FF2B5EF4-FFF2-40B4-BE49-F238E27FC236}">
                <a16:creationId xmlns:a16="http://schemas.microsoft.com/office/drawing/2014/main" id="{83740934-C3CF-AE0F-B334-653A25D70209}"/>
              </a:ext>
            </a:extLst>
          </p:cNvPr>
          <p:cNvSpPr/>
          <p:nvPr/>
        </p:nvSpPr>
        <p:spPr>
          <a:xfrm>
            <a:off x="5881686" y="3255540"/>
            <a:ext cx="428625" cy="40005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45AFBD9-6CF8-22E8-45B4-39C06F96EDBB}"/>
              </a:ext>
            </a:extLst>
          </p:cNvPr>
          <p:cNvSpPr txBox="1"/>
          <p:nvPr/>
        </p:nvSpPr>
        <p:spPr>
          <a:xfrm>
            <a:off x="1442322" y="3837934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Schoolcultuur/</a:t>
            </a:r>
            <a:br>
              <a:rPr lang="nl-NL" b="1" dirty="0"/>
            </a:br>
            <a:r>
              <a:rPr lang="nl-NL" b="1" dirty="0"/>
              <a:t>Burgercultuur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E786B34-0BEF-01EC-50B8-8FF77C1BF753}"/>
              </a:ext>
            </a:extLst>
          </p:cNvPr>
          <p:cNvSpPr txBox="1"/>
          <p:nvPr/>
        </p:nvSpPr>
        <p:spPr>
          <a:xfrm>
            <a:off x="5398911" y="1211294"/>
            <a:ext cx="226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Straatcultuur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0455C4-690F-CF84-F8BC-47D83C569DA7}"/>
              </a:ext>
            </a:extLst>
          </p:cNvPr>
          <p:cNvSpPr txBox="1"/>
          <p:nvPr/>
        </p:nvSpPr>
        <p:spPr>
          <a:xfrm>
            <a:off x="8882778" y="4091597"/>
            <a:ext cx="216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Thuiscultuur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7D7AB3C-BDB2-70BD-4BA5-8054BC3EC9B2}"/>
              </a:ext>
            </a:extLst>
          </p:cNvPr>
          <p:cNvSpPr txBox="1"/>
          <p:nvPr/>
        </p:nvSpPr>
        <p:spPr>
          <a:xfrm>
            <a:off x="5717780" y="492092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Online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E02CAE3-BDE2-328E-8EE5-F8F7D75481E5}"/>
              </a:ext>
            </a:extLst>
          </p:cNvPr>
          <p:cNvSpPr txBox="1"/>
          <p:nvPr/>
        </p:nvSpPr>
        <p:spPr>
          <a:xfrm>
            <a:off x="3876272" y="4147795"/>
            <a:ext cx="87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80%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840A704-DEB9-F98F-61EE-7FBC47879C8E}"/>
              </a:ext>
            </a:extLst>
          </p:cNvPr>
          <p:cNvSpPr txBox="1"/>
          <p:nvPr/>
        </p:nvSpPr>
        <p:spPr>
          <a:xfrm>
            <a:off x="4824925" y="383650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15%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337E653-6FA1-84E7-F7C2-18322479A93F}"/>
              </a:ext>
            </a:extLst>
          </p:cNvPr>
          <p:cNvSpPr txBox="1"/>
          <p:nvPr/>
        </p:nvSpPr>
        <p:spPr>
          <a:xfrm flipH="1">
            <a:off x="5525068" y="3537599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42532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4FACD86-E0F2-59A9-26F3-27D9AB43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19AE3F-308C-2D2E-B657-48A79B8C801F}"/>
              </a:ext>
            </a:extLst>
          </p:cNvPr>
          <p:cNvSpPr txBox="1"/>
          <p:nvPr/>
        </p:nvSpPr>
        <p:spPr>
          <a:xfrm>
            <a:off x="1377643" y="3198167"/>
            <a:ext cx="923546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In welke opvattingen botsen ‘school’ en ‘straat’?</a:t>
            </a:r>
          </a:p>
        </p:txBody>
      </p:sp>
    </p:spTree>
    <p:extLst>
      <p:ext uri="{BB962C8B-B14F-4D97-AF65-F5344CB8AC3E}">
        <p14:creationId xmlns:p14="http://schemas.microsoft.com/office/powerpoint/2010/main" val="258656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logo joz rotterd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logo joz rotterd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Afbeeldingsresultaat voor logo joz rotterd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99752" y="1239738"/>
            <a:ext cx="10972800" cy="4937760"/>
          </a:xfrm>
        </p:spPr>
        <p:txBody>
          <a:bodyPr>
            <a:normAutofit/>
          </a:bodyPr>
          <a:lstStyle/>
          <a:p>
            <a:endParaRPr lang="nl-NL" dirty="0">
              <a:latin typeface="Agency FB" panose="020B0503020202020204" pitchFamily="34" charset="0"/>
            </a:endParaRPr>
          </a:p>
          <a:p>
            <a:endParaRPr lang="nl-NL" dirty="0">
              <a:latin typeface="Agency FB" panose="020B0503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5704" y="508026"/>
            <a:ext cx="1079763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br>
              <a:rPr lang="nl-NL" b="1" dirty="0"/>
            </a:b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houdt je eer hoog.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dwingt respect af.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moet leven om te genieten. </a:t>
            </a:r>
            <a:br>
              <a:rPr lang="nl-NL" b="1" dirty="0"/>
            </a:b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toont geen zwakte.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leert risico’s nemen.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hebt schijt aan anderen.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bent scherp en toont lef.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Geld is levensgeluk.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verraadt niet.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bent met, of tegen de groep.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nl-NL" b="1" dirty="0"/>
          </a:p>
          <a:p>
            <a:br>
              <a:rPr lang="nl-NL" b="1" dirty="0"/>
            </a:br>
            <a:br>
              <a:rPr lang="nl-NL" b="1" dirty="0"/>
            </a:br>
            <a:br>
              <a:rPr lang="nl-NL" b="1" dirty="0">
                <a:solidFill>
                  <a:srgbClr val="FF0000"/>
                </a:solidFill>
              </a:rPr>
            </a:br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4944799" y="1239738"/>
            <a:ext cx="0" cy="513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95BC7502-548A-8F3B-F763-A6398750F6D3}"/>
              </a:ext>
            </a:extLst>
          </p:cNvPr>
          <p:cNvSpPr txBox="1"/>
          <p:nvPr/>
        </p:nvSpPr>
        <p:spPr>
          <a:xfrm>
            <a:off x="5637320" y="34711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FF4DB1A-5DEA-E6FA-22A2-E7DB41594B26}"/>
              </a:ext>
            </a:extLst>
          </p:cNvPr>
          <p:cNvSpPr txBox="1"/>
          <p:nvPr/>
        </p:nvSpPr>
        <p:spPr>
          <a:xfrm>
            <a:off x="4944799" y="516514"/>
            <a:ext cx="676512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</a:pPr>
            <a:br>
              <a:rPr lang="nl-NL" b="1" dirty="0"/>
            </a:b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argumenteert en loopt weg.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geeft een ander respect, gaat uit van gelijkwaardigheid.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houdt de lange termijn voor ogen. </a:t>
            </a:r>
            <a:br>
              <a:rPr lang="nl-NL" b="1" dirty="0"/>
            </a:br>
            <a:endParaRPr lang="nl-NL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nl-NL" b="1" dirty="0"/>
              <a:t>Je communiceert en kanaliseert emoties.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leert risico’s vermijden.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laat de ander in zijn waarde.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bent rationeel en hebt zelfbeheersing.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levensgeluk staat boven materieel gewin.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Je hebt een moreel kompas en burgerplicht.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Het individueel belang prevaleert boven het groepsbelang.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66C2E7-3C56-06C2-2A2D-5B9C29E2EEA4}"/>
              </a:ext>
            </a:extLst>
          </p:cNvPr>
          <p:cNvSpPr txBox="1"/>
          <p:nvPr/>
        </p:nvSpPr>
        <p:spPr>
          <a:xfrm>
            <a:off x="460374" y="336554"/>
            <a:ext cx="1069917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tx1"/>
                </a:solidFill>
              </a:rPr>
              <a:t>            Straatcultuur                                    Burgercultuur</a:t>
            </a:r>
          </a:p>
        </p:txBody>
      </p:sp>
    </p:spTree>
    <p:extLst>
      <p:ext uri="{BB962C8B-B14F-4D97-AF65-F5344CB8AC3E}">
        <p14:creationId xmlns:p14="http://schemas.microsoft.com/office/powerpoint/2010/main" val="395600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2341EB-E707-8C92-9168-5D5650E1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074891-7296-C3A2-A8C4-BF996CE6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14" y="2077524"/>
            <a:ext cx="8513851" cy="2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CEC0AB-15C0-E248-643A-007F170F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755C1F-3B1A-5805-54C8-F91AF8C75364}"/>
              </a:ext>
            </a:extLst>
          </p:cNvPr>
          <p:cNvSpPr txBox="1"/>
          <p:nvPr/>
        </p:nvSpPr>
        <p:spPr>
          <a:xfrm>
            <a:off x="1319770" y="2976925"/>
            <a:ext cx="9235467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STELLING</a:t>
            </a:r>
            <a:br>
              <a:rPr lang="nl-NL" sz="2400" b="1" dirty="0">
                <a:solidFill>
                  <a:schemeClr val="tx1"/>
                </a:solidFill>
              </a:rPr>
            </a:br>
            <a:r>
              <a:rPr lang="nl-NL" sz="2400" b="1" dirty="0">
                <a:solidFill>
                  <a:schemeClr val="tx1"/>
                </a:solidFill>
              </a:rPr>
              <a:t>Het </a:t>
            </a:r>
            <a:r>
              <a:rPr lang="nl-NL" sz="2400" b="1" dirty="0">
                <a:solidFill>
                  <a:srgbClr val="FF0000"/>
                </a:solidFill>
              </a:rPr>
              <a:t>allerbelangrijkste</a:t>
            </a:r>
            <a:r>
              <a:rPr lang="nl-NL" sz="2400" b="1" dirty="0">
                <a:solidFill>
                  <a:schemeClr val="tx1"/>
                </a:solidFill>
              </a:rPr>
              <a:t> dat je op </a:t>
            </a:r>
            <a:r>
              <a:rPr lang="nl-NL" sz="2400" b="1" dirty="0">
                <a:solidFill>
                  <a:srgbClr val="FF0000"/>
                </a:solidFill>
              </a:rPr>
              <a:t>school</a:t>
            </a:r>
            <a:r>
              <a:rPr lang="nl-NL" sz="2400" b="1" dirty="0">
                <a:solidFill>
                  <a:schemeClr val="tx1"/>
                </a:solidFill>
              </a:rPr>
              <a:t> leert is dat je het </a:t>
            </a:r>
            <a:r>
              <a:rPr lang="nl-NL" sz="2400" b="1" dirty="0">
                <a:solidFill>
                  <a:srgbClr val="FF0000"/>
                </a:solidFill>
              </a:rPr>
              <a:t>allerbelangrijkste niet</a:t>
            </a:r>
            <a:r>
              <a:rPr lang="nl-NL" sz="2400" b="1" dirty="0">
                <a:solidFill>
                  <a:schemeClr val="tx1"/>
                </a:solidFill>
              </a:rPr>
              <a:t> op </a:t>
            </a:r>
            <a:r>
              <a:rPr lang="nl-NL" sz="2400" b="1" dirty="0">
                <a:solidFill>
                  <a:srgbClr val="FF0000"/>
                </a:solidFill>
              </a:rPr>
              <a:t>school </a:t>
            </a:r>
            <a:r>
              <a:rPr lang="nl-NL" sz="2400" b="1" dirty="0">
                <a:solidFill>
                  <a:schemeClr val="tx1"/>
                </a:solidFill>
              </a:rPr>
              <a:t>leert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6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A4AAF2-8EA9-4F65-CB10-DD743724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Universiteit van de Straat</a:t>
            </a:r>
            <a:endParaRPr lang="en-US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2AFF47-C870-F4FF-5D94-0D8184B04DBF}"/>
              </a:ext>
            </a:extLst>
          </p:cNvPr>
          <p:cNvSpPr txBox="1"/>
          <p:nvPr/>
        </p:nvSpPr>
        <p:spPr>
          <a:xfrm>
            <a:off x="746415" y="431818"/>
            <a:ext cx="1069917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Wat heeft de straatcultuur als ‘leerschool’ jongeren te bieden?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1E4B59A-3801-05AE-AF38-249FEE5C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0" y="1753967"/>
            <a:ext cx="3975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13254</TotalTime>
  <Words>598</Words>
  <Application>Microsoft Macintosh PowerPoint</Application>
  <PresentationFormat>Breedbeeld</PresentationFormat>
  <Paragraphs>133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Agency FB</vt:lpstr>
      <vt:lpstr>Arial</vt:lpstr>
      <vt:lpstr>Bookman Old Style</vt:lpstr>
      <vt:lpstr>Calibri</vt:lpstr>
      <vt:lpstr>Gill Sans MT</vt:lpstr>
      <vt:lpstr>Wingdings</vt:lpstr>
      <vt:lpstr>Wingdings 3</vt:lpstr>
      <vt:lpstr>Oorsprong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www.universiteitvandestraat.nl</vt:lpstr>
    </vt:vector>
  </TitlesOfParts>
  <Company>Hogeschool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Broek, Jeroen van den</dc:creator>
  <cp:lastModifiedBy>Universiteit van de Straat</cp:lastModifiedBy>
  <cp:revision>298</cp:revision>
  <dcterms:created xsi:type="dcterms:W3CDTF">2016-06-17T11:12:13Z</dcterms:created>
  <dcterms:modified xsi:type="dcterms:W3CDTF">2023-11-27T10:11:38Z</dcterms:modified>
</cp:coreProperties>
</file>